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4" r:id="rId6"/>
    <p:sldId id="279" r:id="rId7"/>
    <p:sldId id="266" r:id="rId8"/>
    <p:sldId id="269" r:id="rId9"/>
    <p:sldId id="267" r:id="rId10"/>
    <p:sldId id="270" r:id="rId11"/>
    <p:sldId id="268" r:id="rId12"/>
    <p:sldId id="271" r:id="rId13"/>
    <p:sldId id="276" r:id="rId14"/>
    <p:sldId id="281" r:id="rId15"/>
    <p:sldId id="272" r:id="rId16"/>
    <p:sldId id="274" r:id="rId17"/>
    <p:sldId id="275" r:id="rId18"/>
    <p:sldId id="277" r:id="rId19"/>
    <p:sldId id="273" r:id="rId20"/>
    <p:sldId id="278" r:id="rId21"/>
    <p:sldId id="280" r:id="rId22"/>
  </p:sldIdLst>
  <p:sldSz cx="18288000" cy="10287000"/>
  <p:notesSz cx="6858000" cy="9144000"/>
  <p:embeddedFontLst>
    <p:embeddedFont>
      <p:font typeface="NanumSquare Bold" panose="020B0600000101010101" charset="-127"/>
      <p:bold r:id="rId24"/>
    </p:embeddedFont>
    <p:embeddedFont>
      <p:font typeface="NanumSquare ExtraBold" panose="020B0600000101010101" charset="-127"/>
      <p:bold r:id="rId25"/>
    </p:embeddedFont>
    <p:embeddedFont>
      <p:font typeface="NanumSquare Regular" panose="020B0600000101010101" charset="-127"/>
      <p:regular r:id="rId26"/>
    </p:embeddedFont>
    <p:embeddedFont>
      <p:font typeface="Catamaran Medium" panose="020B0600000101010101" charset="0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36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49F41-4B9B-4F54-BF14-95C1C1A5F936}" type="datetimeFigureOut">
              <a:rPr lang="ko-KR" altLang="en-US" smtClean="0"/>
              <a:t>2025-9-29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E914D-E382-4AE4-AFF4-F3BFA1A2C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6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09073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7300686"/>
            <a:ext cx="16916400" cy="227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3695700"/>
            <a:ext cx="12776200" cy="1587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49700" y="3886200"/>
            <a:ext cx="10388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500" dirty="0" err="1">
                <a:solidFill>
                  <a:srgbClr val="4F565C"/>
                </a:solidFill>
                <a:ea typeface="NanumSquare ExtraBold"/>
              </a:rPr>
              <a:t>HaeYeJiWoo</a:t>
            </a:r>
            <a:r>
              <a:rPr lang="en-US" altLang="ko-KR" sz="6500" dirty="0">
                <a:solidFill>
                  <a:srgbClr val="4F565C"/>
                </a:solidFill>
                <a:ea typeface="NanumSquare ExtraBold"/>
              </a:rPr>
              <a:t> – </a:t>
            </a:r>
            <a:r>
              <a:rPr lang="ko-KR" altLang="en-US" sz="6500" dirty="0">
                <a:solidFill>
                  <a:srgbClr val="4F565C"/>
                </a:solidFill>
                <a:ea typeface="NanumSquare ExtraBold"/>
              </a:rPr>
              <a:t>게시판 프로젝트</a:t>
            </a:r>
            <a:endParaRPr lang="ko-KR" sz="650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700" y="4191000"/>
            <a:ext cx="5715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4368800"/>
            <a:ext cx="431800" cy="241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02600" y="8343900"/>
            <a:ext cx="144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ko-KR" sz="1600" b="0" i="0" u="none" strike="noStrike" dirty="0">
              <a:solidFill>
                <a:srgbClr val="FFFFFF"/>
              </a:solidFill>
              <a:ea typeface="NanumSquare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603FE-5D9B-65C3-5A48-12C3C841BF4D}"/>
              </a:ext>
            </a:extLst>
          </p:cNvPr>
          <p:cNvSpPr txBox="1"/>
          <p:nvPr/>
        </p:nvSpPr>
        <p:spPr>
          <a:xfrm>
            <a:off x="7315200" y="814744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강지수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류민우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정예빈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정해성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45D5-A9B3-CC87-819C-14B39BEE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4CB8E7-34D2-52E5-6032-52BB320B27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D585449-A71F-055F-636B-44498DBE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088AE8-C1EB-4E68-05E4-7525296E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6CC4C1-DF44-ACEB-E410-C4FE03C5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1AFA7E-AAA5-643D-52AB-1AA81293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C95E30-60DF-A4F0-7F25-E21F9804D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D8F148-D571-227D-F647-A4CD375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0CC656F-C3C6-4931-39FD-1792372C7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D5ED8DC-682E-7A57-7B32-E2ED1B74594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DFCBD1C-E705-DB58-4FEC-BFEFCAB71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78A03B8-8AD1-5114-CBB8-27D525E37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9C6CE5F-2DE2-EFB0-F3AF-CD9C61318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27812A0-0EC1-931D-6890-4121C7AA2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FEE3E75-0F23-AE58-5915-C6B45C1FCBE0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723B815-BE83-4E74-A5E9-6D467491A2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8E3150F-11E3-4C6B-5E0C-44DE0C62C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987A968-1312-0F16-DD64-705DA6E75A02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1AC7C44-204B-C929-562B-7A581911103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B59F36E-217A-54FD-0917-C38EAFDCF6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56980C24-53A9-6146-E5E6-C10808AB36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0F30E2-C201-1D28-6BD6-44F5EA429A1D}"/>
              </a:ext>
            </a:extLst>
          </p:cNvPr>
          <p:cNvSpPr txBox="1"/>
          <p:nvPr/>
        </p:nvSpPr>
        <p:spPr>
          <a:xfrm>
            <a:off x="2451100" y="2328707"/>
            <a:ext cx="638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기술 스택 및 환경 </a:t>
            </a:r>
            <a:r>
              <a:rPr lang="en-US" altLang="ko-KR" sz="2400" dirty="0"/>
              <a:t>(Technology Stack)</a:t>
            </a:r>
            <a:endParaRPr lang="ko-KR" altLang="en-US" sz="2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532161-E21E-DB25-7BDB-D7AF37004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8481"/>
              </p:ext>
            </p:extLst>
          </p:nvPr>
        </p:nvGraphicFramePr>
        <p:xfrm>
          <a:off x="1828800" y="3221915"/>
          <a:ext cx="14401800" cy="4320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5083">
                  <a:extLst>
                    <a:ext uri="{9D8B030D-6E8A-4147-A177-3AD203B41FA5}">
                      <a16:colId xmlns:a16="http://schemas.microsoft.com/office/drawing/2014/main" val="4211817923"/>
                    </a:ext>
                  </a:extLst>
                </a:gridCol>
                <a:gridCol w="2893206">
                  <a:extLst>
                    <a:ext uri="{9D8B030D-6E8A-4147-A177-3AD203B41FA5}">
                      <a16:colId xmlns:a16="http://schemas.microsoft.com/office/drawing/2014/main" val="172605028"/>
                    </a:ext>
                  </a:extLst>
                </a:gridCol>
                <a:gridCol w="8263511">
                  <a:extLst>
                    <a:ext uri="{9D8B030D-6E8A-4147-A177-3AD203B41FA5}">
                      <a16:colId xmlns:a16="http://schemas.microsoft.com/office/drawing/2014/main" val="4083083907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기술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52860"/>
                  </a:ext>
                </a:extLst>
              </a:tr>
              <a:tr h="113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dirty="0" err="1"/>
                        <a:t>백엔드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(</a:t>
                      </a:r>
                      <a:r>
                        <a:rPr lang="en-US" b="1" dirty="0"/>
                        <a:t>Backend)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Spring Boot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RESTful API </a:t>
                      </a:r>
                      <a:r>
                        <a:rPr lang="ko-KR" altLang="en-US" dirty="0"/>
                        <a:t>서버 구축</a:t>
                      </a:r>
                      <a:r>
                        <a:rPr lang="en-US" altLang="ko-KR" dirty="0"/>
                        <a:t>, JWT </a:t>
                      </a:r>
                      <a:r>
                        <a:rPr lang="ko-KR" altLang="en-US" dirty="0"/>
                        <a:t>기반 인증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인가 처리</a:t>
                      </a:r>
                      <a:r>
                        <a:rPr lang="en-US" altLang="ko-KR" dirty="0"/>
                        <a:t>, YAML</a:t>
                      </a:r>
                      <a:r>
                        <a:rPr lang="ko-KR" altLang="en-US" dirty="0"/>
                        <a:t>을 활용한 환경 설정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619540"/>
                  </a:ext>
                </a:extLst>
              </a:tr>
              <a:tr h="7947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프론트엔드 </a:t>
                      </a:r>
                      <a:r>
                        <a:rPr lang="en-US" altLang="ko-KR" b="1"/>
                        <a:t>(</a:t>
                      </a:r>
                      <a:r>
                        <a:rPr lang="en-US" b="1"/>
                        <a:t>Frontend)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React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SPA(Single Page Application) </a:t>
                      </a:r>
                      <a:r>
                        <a:rPr lang="ko-KR" altLang="en-US" dirty="0"/>
                        <a:t>개발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컴포넌트 기반 </a:t>
                      </a:r>
                      <a:r>
                        <a:rPr lang="en-US" dirty="0"/>
                        <a:t>UI/UX </a:t>
                      </a:r>
                      <a:r>
                        <a:rPr lang="ko-KR" altLang="en-US" dirty="0"/>
                        <a:t>설계 및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916693"/>
                  </a:ext>
                </a:extLst>
              </a:tr>
              <a:tr h="113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개발 환경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VS Code, IntelliJ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 err="1"/>
                        <a:t>백엔드</a:t>
                      </a:r>
                      <a:r>
                        <a:rPr lang="en-US" altLang="ko-KR" dirty="0"/>
                        <a:t>(IntelliJ)</a:t>
                      </a:r>
                      <a:r>
                        <a:rPr lang="ko-KR" altLang="en-US" dirty="0"/>
                        <a:t>와 </a:t>
                      </a:r>
                      <a:r>
                        <a:rPr lang="ko-KR" altLang="en-US" dirty="0" err="1"/>
                        <a:t>프론트엔드</a:t>
                      </a:r>
                      <a:r>
                        <a:rPr lang="en-US" altLang="ko-KR" dirty="0"/>
                        <a:t>(VS Code) </a:t>
                      </a:r>
                      <a:r>
                        <a:rPr lang="ko-KR" altLang="en-US" dirty="0"/>
                        <a:t>전문 도구 분리 활용을 통한 개발 효율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14679"/>
                  </a:ext>
                </a:extLst>
              </a:tr>
              <a:tr h="7947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데이터베이스 </a:t>
                      </a:r>
                      <a:r>
                        <a:rPr lang="en-US" altLang="ko-KR" b="1"/>
                        <a:t>(DB)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사용자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게시물</a:t>
                      </a:r>
                      <a:r>
                        <a:rPr lang="en-US" altLang="ko-KR" dirty="0"/>
                        <a:t>, 2</a:t>
                      </a:r>
                      <a:r>
                        <a:rPr lang="ko-KR" altLang="en-US" dirty="0"/>
                        <a:t>계층 댓글 데이터 모델링 및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3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D577-9379-91EC-D059-6BC2CDEA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409E64-3B8A-4472-857D-FDC469825F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2FC3994-F9F3-BD48-C6BA-D7367DFE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7BB2900-2D79-1FD6-C4D6-F11EE458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2633A3-8790-9E81-5727-A7EF84D9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7191D3-10A8-6072-2ED5-8C04CE90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7E8E48-773F-255D-D720-0EDAEA44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EFEC99-69D6-7DB8-C01B-12C39BB3D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BEA169-0E75-317C-F514-A5348C82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270587F-4746-C2CD-CDA4-FD6ABDBEF3A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4AB82D8-A529-79DB-8EEF-023E7546C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DB1325F-01BF-E0BF-79B3-8D82DB2E3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823CFE8-BBDC-7AD2-46FE-0C8DDAB59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D018E2A-07AF-9CFF-2C23-49044A331AC5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0BFBDDE-8355-FF8C-141D-8C9D49E29C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80302D01-A262-54D9-3877-90297A83B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928DD4A-3FC7-C44B-471C-5AEE12945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48F24A4-DF81-64D4-3148-6908F4AE6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8BE63492-46CF-0E87-AD2B-ED7DC9669D19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(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산출물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–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기능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DB, UI/UX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등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95886-363F-FE1B-B9BA-89E5C05359C9}"/>
              </a:ext>
            </a:extLst>
          </p:cNvPr>
          <p:cNvSpPr txBox="1"/>
          <p:nvPr/>
        </p:nvSpPr>
        <p:spPr>
          <a:xfrm>
            <a:off x="5867400" y="2737852"/>
            <a:ext cx="8255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04 - 1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7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1CB0-8A9A-3978-8C8C-1E90E4EA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158E40-0985-8F22-21C7-920F8CC589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A02A911-AFCD-97CD-1B6E-1B862462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4EFE07-AF62-6525-27F2-7DD8BF9A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116374-A3EE-A21E-9A26-3F58AA34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4DD37-3BAA-5926-E41A-2E335862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B0D1DA-1DB8-E90D-90B3-10EA85AF9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7366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67EB8AE-ED5A-120B-43C6-99F38E385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FD15E2-0628-1295-417A-19A47C59B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7EF5022-E8A1-224A-55AB-170FA0A82128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2DD45F-BB70-72EF-1AC6-F8E41BABA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60A4C6D-E411-AC46-BC63-9CB82FBCF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10E499B-29E5-7B38-8470-62EC06AD9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3F7C6E1-E63C-AF14-CDF6-17A228E2C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E135ADE-EE0A-0C31-5A6B-708DE95D605F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061E7A7-D367-A4FB-849D-CCA8A36D11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D32DF85D-E5CB-C089-5EAB-BBDAC1C26A1E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E033CC9-F152-367C-3C20-BADF4A20FE5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133206-0181-7504-5060-72C7D92E1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706430"/>
              </p:ext>
            </p:extLst>
          </p:nvPr>
        </p:nvGraphicFramePr>
        <p:xfrm>
          <a:off x="2209800" y="2603499"/>
          <a:ext cx="13804900" cy="582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579">
                  <a:extLst>
                    <a:ext uri="{9D8B030D-6E8A-4147-A177-3AD203B41FA5}">
                      <a16:colId xmlns:a16="http://schemas.microsoft.com/office/drawing/2014/main" val="410874050"/>
                    </a:ext>
                  </a:extLst>
                </a:gridCol>
                <a:gridCol w="2908786">
                  <a:extLst>
                    <a:ext uri="{9D8B030D-6E8A-4147-A177-3AD203B41FA5}">
                      <a16:colId xmlns:a16="http://schemas.microsoft.com/office/drawing/2014/main" val="1419254019"/>
                    </a:ext>
                  </a:extLst>
                </a:gridCol>
                <a:gridCol w="7476185">
                  <a:extLst>
                    <a:ext uri="{9D8B030D-6E8A-4147-A177-3AD203B41FA5}">
                      <a16:colId xmlns:a16="http://schemas.microsoft.com/office/drawing/2014/main" val="189678973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283425040"/>
                    </a:ext>
                  </a:extLst>
                </a:gridCol>
              </a:tblGrid>
              <a:tr h="57009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분류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기능 </a:t>
                      </a:r>
                      <a:r>
                        <a:rPr lang="en-US" altLang="ko-KR" b="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</a:rPr>
                        <a:t>User Story)</a:t>
                      </a:r>
                      <a:endParaRPr 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핵심 구현 내용 및 기술적 난이도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담당자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34581"/>
                  </a:ext>
                </a:extLst>
              </a:tr>
              <a:tr h="505130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회원 관리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회원가입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로그인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인가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유저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ID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및 이메일 중복 체크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비밀번호 민감 데이터 암호화 저장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 JWT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기반 인증 토큰 발급 및 세션 관리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해성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28745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유저 권한 관리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USER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및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ADMIN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권한 분리 설계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인가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(Authorization)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필터를 통한 접근 제어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해성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235955"/>
                  </a:ext>
                </a:extLst>
              </a:tr>
              <a:tr h="505130"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조회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테이블 뷰 및 페이징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대량 데이터 처리를 위한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DB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쿼리 최적화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 err="1">
                          <a:solidFill>
                            <a:srgbClr val="434343"/>
                          </a:solidFill>
                          <a:effectLst/>
                        </a:rPr>
                        <a:t>페이지네이션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(Paging)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로직 구현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민우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745520"/>
                  </a:ext>
                </a:extLst>
              </a:tr>
              <a:tr h="26374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정렬 및 검색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조회수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작성일 등 정렬 기능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해시태그 기반 검색 기능 구현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민우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04631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조회 권한 제어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비인증 사용자에게는 게시글 조회만 허용하고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작성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수정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삭제 버튼 숨김 처리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(React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컴포넌트 레벨 제어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)</a:t>
                      </a:r>
                      <a:endParaRPr lang="en-US" altLang="ko-KR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866520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게시글 </a:t>
                      </a:r>
                      <a:r>
                        <a:rPr lang="en-US" b="0">
                          <a:solidFill>
                            <a:srgbClr val="434343"/>
                          </a:solidFill>
                          <a:effectLst/>
                        </a:rPr>
                        <a:t>CRUD</a:t>
                      </a:r>
                      <a:endParaRPr 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등록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수정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삭제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본문 및 정보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글 번호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조회수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작성자 등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) DB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연동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첨부파일 업로드 및 메타데이터 저장 처리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614583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첨부파일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파일 업로드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Spring Boot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서버의 파일 업로드 미들웨어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(Interceptor)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설정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등록 시 다중 파일 처리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40560"/>
                  </a:ext>
                </a:extLst>
              </a:tr>
              <a:tr h="505130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상호작용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댓글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(2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계층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)</a:t>
                      </a:r>
                      <a:endParaRPr lang="en-US" altLang="ko-KR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댓글과 </a:t>
                      </a:r>
                      <a:r>
                        <a:rPr lang="ko-KR" altLang="en-US" b="0" dirty="0" err="1">
                          <a:solidFill>
                            <a:srgbClr val="434343"/>
                          </a:solidFill>
                          <a:effectLst/>
                        </a:rPr>
                        <a:t>대댓글의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rgbClr val="434343"/>
                          </a:solidFill>
                          <a:effectLst/>
                        </a:rPr>
                        <a:t>Parent_ID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관계 설계를 통한 계층 구조 구현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CRUD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기능 및 댓글 조회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720026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</a:t>
                      </a:r>
                      <a:r>
                        <a:rPr lang="en-US" b="0" dirty="0">
                          <a:solidFill>
                            <a:srgbClr val="434343"/>
                          </a:solidFill>
                          <a:effectLst/>
                        </a:rPr>
                        <a:t>Like)</a:t>
                      </a:r>
                      <a:endParaRPr 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게시글당 사용자별 좋아요 상태 관리 및 실시간 카운트 업데이트 기능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756203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 기능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삭제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복구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관리자 권한 확인 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Soft Delete (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논리적 삭제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적용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관리자 페이지에서 삭제된 글 복구 기능 제공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54715"/>
                  </a:ext>
                </a:extLst>
              </a:tr>
            </a:tbl>
          </a:graphicData>
        </a:graphic>
      </p:graphicFrame>
      <p:pic>
        <p:nvPicPr>
          <p:cNvPr id="18" name="Picture 20">
            <a:extLst>
              <a:ext uri="{FF2B5EF4-FFF2-40B4-BE49-F238E27FC236}">
                <a16:creationId xmlns:a16="http://schemas.microsoft.com/office/drawing/2014/main" id="{36736184-3B58-FE6E-EC87-EF726C0CD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1599238"/>
            <a:ext cx="6877050" cy="902661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DA77740A-AEA6-A93A-E646-E2B04B32A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7850" y="1942139"/>
            <a:ext cx="406400" cy="419100"/>
          </a:xfrm>
          <a:prstGeom prst="rect">
            <a:avLst/>
          </a:prstGeom>
        </p:spPr>
      </p:pic>
      <p:pic>
        <p:nvPicPr>
          <p:cNvPr id="28" name="Picture 24">
            <a:extLst>
              <a:ext uri="{FF2B5EF4-FFF2-40B4-BE49-F238E27FC236}">
                <a16:creationId xmlns:a16="http://schemas.microsoft.com/office/drawing/2014/main" id="{0F0C5CC7-F804-FCFD-3741-6DAEEBE2C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689850" y="2069139"/>
            <a:ext cx="317500" cy="177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D1B971-29D6-B410-75B0-8E9AA9BE09A6}"/>
              </a:ext>
            </a:extLst>
          </p:cNvPr>
          <p:cNvSpPr txBox="1"/>
          <p:nvPr/>
        </p:nvSpPr>
        <p:spPr>
          <a:xfrm>
            <a:off x="3305175" y="183830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(Functionality)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993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5EC4-23B6-3780-65CB-BC5374F6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84699F-125A-B128-D7E9-3489ED1277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1688A27-509E-644A-BF4B-25C5D48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6E6403-87EA-8A75-0379-C371D9B6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84E688-AD9F-77DF-968B-29A18877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EE3933-147E-F32E-A73C-545BC51F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951D4E-FA39-2448-88EF-4FBD3A8A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ABA92D-1819-A90C-21D1-0CD138997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FFFDB63-C180-C840-14D7-75E9D1D5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D260B33-9AFE-2D5C-C362-E92655634D36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991239E-8735-3F8A-AC32-6CA569068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18D277-E6A1-7158-8F6D-EA25E5D1E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8492A55-1DB9-C89D-6A29-5435559A7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1049F2F-B560-E83D-8440-2BFDE6B172FE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329D469-F640-67C4-288F-76142E30A0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53B00D8B-EE19-91BA-8208-3AED5C07D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D024105-1C9B-6EC3-543A-134C13853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210C619-216E-E98A-E8DE-D8455D5BA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B0025926-53B8-95FB-6C8E-3CB780193B29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dirty="0">
                <a:solidFill>
                  <a:srgbClr val="4F565C"/>
                </a:solidFill>
                <a:ea typeface="NanumSquare ExtraBold"/>
              </a:rPr>
              <a:t>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DB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B6D9F-A930-E060-E263-1B21B6C2AFEB}"/>
              </a:ext>
            </a:extLst>
          </p:cNvPr>
          <p:cNvSpPr txBox="1"/>
          <p:nvPr/>
        </p:nvSpPr>
        <p:spPr>
          <a:xfrm>
            <a:off x="4191000" y="2890252"/>
            <a:ext cx="94415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b="1" dirty="0">
                <a:solidFill>
                  <a:schemeClr val="bg1"/>
                </a:solidFill>
              </a:rPr>
              <a:t>04 - 2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3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65C35E-2B0B-8D5A-F910-8953AD93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4" y="-685800"/>
            <a:ext cx="42126441" cy="49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609943552">
            <a:extLst>
              <a:ext uri="{FF2B5EF4-FFF2-40B4-BE49-F238E27FC236}">
                <a16:creationId xmlns:a16="http://schemas.microsoft.com/office/drawing/2014/main" id="{278F42B1-1B89-75C6-4996-8E41E00D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1409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2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ACB3-CF69-1F44-E56E-13FE98AB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D29E67-4265-EBDF-D539-1E19FCC7C6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A8AB9F4-BB22-7CB7-F9B7-A4A22236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B9748B-07DD-1827-CC36-AD398C07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907643-3E35-CDB4-A609-4E9E969D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924632-E08B-45FB-7B23-0287663D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227EFA-06C4-2761-F31B-7D834084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477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E15880-B709-18C8-C7C3-21D052E81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51C591-F877-9557-265F-015498311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124067-BCB0-0C7D-9AF6-0BAE562E0869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162E47A-21DC-20A5-A04B-E9D3D94FC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81A01AC-092D-C7AB-4324-B673AB7A4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2DDF3E0-D7FD-97E5-43EF-91111295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86E77E5-9152-BDAC-E935-25BC5D0C8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7B3B99D-6348-D169-E86D-721707218A1B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5CCB8A6-D3C7-1B44-47BD-11502C4C84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E4DE5532-0330-E9C6-B420-419AEFABB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999" y="1896836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4E82578-2955-A62A-09C2-1CB90762C755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93ED870-2C09-CF65-D918-689ECFE48C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FBCB55C-DB1E-B074-96C1-BC3212FAA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A5DBE29-B71F-8C38-6335-7C37F5865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5FA97E-718C-2B26-BD80-C1E375ED7F30}"/>
              </a:ext>
            </a:extLst>
          </p:cNvPr>
          <p:cNvSpPr txBox="1"/>
          <p:nvPr/>
        </p:nvSpPr>
        <p:spPr>
          <a:xfrm>
            <a:off x="2885270" y="2285539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모델링 개요 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ERD </a:t>
            </a:r>
            <a:r>
              <a:rPr lang="ko-KR" altLang="en-US" dirty="0"/>
              <a:t>및 테이블 소개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BA1DE28-B238-0687-FF0C-6FF5E367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67654"/>
              </p:ext>
            </p:extLst>
          </p:nvPr>
        </p:nvGraphicFramePr>
        <p:xfrm>
          <a:off x="2698376" y="3204210"/>
          <a:ext cx="13094448" cy="4340860"/>
        </p:xfrm>
        <a:graphic>
          <a:graphicData uri="http://schemas.openxmlformats.org/drawingml/2006/table">
            <a:tbl>
              <a:tblPr/>
              <a:tblGrid>
                <a:gridCol w="2788024">
                  <a:extLst>
                    <a:ext uri="{9D8B030D-6E8A-4147-A177-3AD203B41FA5}">
                      <a16:colId xmlns:a16="http://schemas.microsoft.com/office/drawing/2014/main" val="3359614365"/>
                    </a:ext>
                  </a:extLst>
                </a:gridCol>
                <a:gridCol w="5941608">
                  <a:extLst>
                    <a:ext uri="{9D8B030D-6E8A-4147-A177-3AD203B41FA5}">
                      <a16:colId xmlns:a16="http://schemas.microsoft.com/office/drawing/2014/main" val="2361390142"/>
                    </a:ext>
                  </a:extLst>
                </a:gridCol>
                <a:gridCol w="4364816">
                  <a:extLst>
                    <a:ext uri="{9D8B030D-6E8A-4147-A177-3AD203B41FA5}">
                      <a16:colId xmlns:a16="http://schemas.microsoft.com/office/drawing/2014/main" val="199886495"/>
                    </a:ext>
                  </a:extLst>
                </a:gridCol>
              </a:tblGrid>
              <a:tr h="5426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핵심 관계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349132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Users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모든 회원 정보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인증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Post, Comment, Like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b="1" dirty="0"/>
                        <a:t>1:</a:t>
                      </a:r>
                      <a:r>
                        <a:rPr lang="en-US" b="1" dirty="0"/>
                        <a:t>N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관계로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056185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Posts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게시글 본문 및 기본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Category, File, Hashtag</a:t>
                      </a:r>
                      <a:r>
                        <a:rPr lang="ko-KR" altLang="en-US" dirty="0"/>
                        <a:t>와 </a:t>
                      </a:r>
                      <a:r>
                        <a:rPr lang="en-US" b="1" dirty="0"/>
                        <a:t>N:M </a:t>
                      </a:r>
                      <a:r>
                        <a:rPr lang="ko-KR" altLang="en-US" b="1" dirty="0"/>
                        <a:t>또는 </a:t>
                      </a:r>
                      <a:r>
                        <a:rPr lang="en-US" altLang="ko-KR" b="1" dirty="0"/>
                        <a:t>1:</a:t>
                      </a:r>
                      <a:r>
                        <a:rPr lang="en-US" b="1" dirty="0"/>
                        <a:t>N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관계로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263100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Comments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댓글 및 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계층 </a:t>
                      </a:r>
                      <a:r>
                        <a:rPr lang="ko-KR" altLang="en-US" b="1" dirty="0" err="1"/>
                        <a:t>대댓글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Post</a:t>
                      </a:r>
                      <a:r>
                        <a:rPr lang="ko-KR" altLang="en-US" dirty="0"/>
                        <a:t>에 종속되며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자기 자신을 참조하는 </a:t>
                      </a:r>
                      <a:r>
                        <a:rPr lang="en-US" altLang="ko-KR" b="1" dirty="0"/>
                        <a:t>Self-Reference</a:t>
                      </a:r>
                      <a:r>
                        <a:rPr lang="ko-KR" altLang="en-US" dirty="0"/>
                        <a:t>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75296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Hashtags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검색 태그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Post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b="1" dirty="0"/>
                        <a:t>N:M (</a:t>
                      </a:r>
                      <a:r>
                        <a:rPr lang="ko-KR" altLang="en-US" b="1" dirty="0"/>
                        <a:t>다대다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 관계를 중간 테이블로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94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6349-4C17-39E1-A640-2ED23FA4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156B53-B2A7-294F-DF28-BB7CBE998D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AFF7397-3271-23BA-CE11-190BEE39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FBCE83-072A-5161-7F37-D087DE24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16089F-9D56-3A17-012B-0A1E94AE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0A8C19-DC4D-A3A0-4679-2D1BD9AD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414083-9436-9AC8-24FC-50F58DA7D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5A8449-B961-16E8-7468-A0A55ACC4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F49CB46-309A-FD51-F1B1-60C1D9473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E791FF-9BB0-839C-7244-5CBAAEB42B9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DE48B08-61B4-969C-53C6-B7BEDDF35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D4151D3-9C1F-338A-D481-6C3ADF181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F9549F8-8223-4946-98FE-9672E8E36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C4C41A8-829F-4662-3642-8AF658A28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BADDD33-F14B-7806-E97B-FF91C3F33FA6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16DA381-4360-63D4-1F91-8E4B5779AFB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0DB3E4A-E66D-4A0D-CC85-A82D1EDEC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FADB4E36-6C1F-A3FB-C3CC-559C6BF12AED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E607F13-1819-0359-EB1D-948643CF3C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63AC494-482C-7923-ABFB-6CD8926AB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7601F9FA-6216-2966-36F1-3D767426F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642217-7C1A-269C-0FE8-BC0A791166FD}"/>
              </a:ext>
            </a:extLst>
          </p:cNvPr>
          <p:cNvSpPr txBox="1"/>
          <p:nvPr/>
        </p:nvSpPr>
        <p:spPr>
          <a:xfrm>
            <a:off x="2745494" y="2317234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구조 설계 </a:t>
            </a:r>
            <a:r>
              <a:rPr lang="en-US" altLang="ko-KR" dirty="0"/>
              <a:t>(2</a:t>
            </a:r>
            <a:r>
              <a:rPr lang="ko-KR" altLang="en-US" dirty="0"/>
              <a:t>계층 댓글 및 다대다 관계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30CDEEB-0AE1-2AE2-6F98-B58BD41B2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875942"/>
              </p:ext>
            </p:extLst>
          </p:nvPr>
        </p:nvGraphicFramePr>
        <p:xfrm>
          <a:off x="1099564" y="3344109"/>
          <a:ext cx="8025128" cy="4538582"/>
        </p:xfrm>
        <a:graphic>
          <a:graphicData uri="http://schemas.openxmlformats.org/drawingml/2006/table">
            <a:tbl>
              <a:tblPr/>
              <a:tblGrid>
                <a:gridCol w="2006282">
                  <a:extLst>
                    <a:ext uri="{9D8B030D-6E8A-4147-A177-3AD203B41FA5}">
                      <a16:colId xmlns:a16="http://schemas.microsoft.com/office/drawing/2014/main" val="1714516772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2719857582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1788425196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618057314"/>
                    </a:ext>
                  </a:extLst>
                </a:gridCol>
              </a:tblGrid>
              <a:tr h="467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테이블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데이터 타입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 dirty="0"/>
                        <a:t>설계 의도</a:t>
                      </a: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71914"/>
                  </a:ext>
                </a:extLst>
              </a:tr>
              <a:tr h="7194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/>
                        <a:t>Comments</a:t>
                      </a:r>
                      <a:endParaRPr 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id</a:t>
                      </a:r>
                      <a:r>
                        <a:rPr lang="en-US" sz="1500" dirty="0"/>
                        <a:t> (PK)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SERIAL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고유 식별자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866072"/>
                  </a:ext>
                </a:extLst>
              </a:tr>
              <a:tr h="16756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br>
                        <a:rPr lang="ko-KR" altLang="en-US" sz="1500" dirty="0"/>
                      </a:b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 err="1"/>
                        <a:t>parent_comment_id</a:t>
                      </a:r>
                      <a:endParaRPr 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INTEGER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 dirty="0"/>
                        <a:t>자기 참조</a:t>
                      </a:r>
                      <a:r>
                        <a:rPr lang="en-US" altLang="ko-KR" sz="1500" b="1" dirty="0"/>
                        <a:t>(Self-Reference) </a:t>
                      </a:r>
                      <a:r>
                        <a:rPr lang="ko-KR" altLang="en-US" sz="1500" b="1" dirty="0"/>
                        <a:t>관계</a:t>
                      </a:r>
                      <a:r>
                        <a:rPr lang="ko-KR" altLang="en-US" sz="1500" dirty="0"/>
                        <a:t>를 통해 부모 댓글을 참조하여 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계층 구조를 구현</a:t>
                      </a:r>
                      <a:r>
                        <a:rPr lang="en-US" altLang="ko-KR" sz="1500" dirty="0"/>
                        <a:t>. </a:t>
                      </a:r>
                      <a:r>
                        <a:rPr lang="en-US" altLang="ko-KR" sz="1500" dirty="0">
                          <a:latin typeface="Courier New" panose="02070309020205020404" pitchFamily="49" charset="0"/>
                        </a:rPr>
                        <a:t>NULL</a:t>
                      </a:r>
                      <a:r>
                        <a:rPr lang="ko-KR" altLang="en-US" sz="1500" dirty="0"/>
                        <a:t> 값은 최상위 댓글을 의미합니다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383205"/>
                  </a:ext>
                </a:extLst>
              </a:tr>
              <a:tr h="16756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br>
                        <a:rPr lang="ko-KR" altLang="en-US" sz="1500" dirty="0"/>
                      </a:b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post\_id</a:t>
                      </a:r>
                      <a:r>
                        <a:rPr lang="en-US" sz="1500"/>
                        <a:t> (FK)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INTEGER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 err="1"/>
                        <a:t>게시글에</a:t>
                      </a:r>
                      <a:r>
                        <a:rPr lang="ko-KR" altLang="en-US" sz="1500" dirty="0"/>
                        <a:t> 종속성을 부여하며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en-US" altLang="ko-KR" sz="1500" b="1" dirty="0"/>
                        <a:t>ON DELETE CASCADE</a:t>
                      </a:r>
                      <a:r>
                        <a:rPr lang="ko-KR" altLang="en-US" sz="1500" dirty="0"/>
                        <a:t> 설정으로 게시글 삭제 시 모든 댓글의 무결성을 보장합니다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6527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6A26C46-3C0B-71ED-75F5-9C760FF7ED36}"/>
              </a:ext>
            </a:extLst>
          </p:cNvPr>
          <p:cNvSpPr txBox="1"/>
          <p:nvPr/>
        </p:nvSpPr>
        <p:spPr>
          <a:xfrm>
            <a:off x="2514600" y="8068947"/>
            <a:ext cx="406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계층 댓글 </a:t>
            </a:r>
            <a:r>
              <a:rPr lang="en-US" altLang="ko-KR" dirty="0"/>
              <a:t>(</a:t>
            </a:r>
            <a:r>
              <a:rPr lang="ko-KR" altLang="en-US" dirty="0" err="1"/>
              <a:t>대댓글</a:t>
            </a:r>
            <a:r>
              <a:rPr lang="en-US" altLang="ko-KR" dirty="0"/>
              <a:t>) </a:t>
            </a:r>
            <a:r>
              <a:rPr lang="ko-KR" altLang="en-US" dirty="0"/>
              <a:t>구조 상세 설계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2D89EA3-C96F-1D30-4A56-2B2228B12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25481"/>
              </p:ext>
            </p:extLst>
          </p:nvPr>
        </p:nvGraphicFramePr>
        <p:xfrm>
          <a:off x="10439400" y="2717800"/>
          <a:ext cx="7059929" cy="2673349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666978931"/>
                    </a:ext>
                  </a:extLst>
                </a:gridCol>
                <a:gridCol w="2640217">
                  <a:extLst>
                    <a:ext uri="{9D8B030D-6E8A-4147-A177-3AD203B41FA5}">
                      <a16:colId xmlns:a16="http://schemas.microsoft.com/office/drawing/2014/main" val="3771004592"/>
                    </a:ext>
                  </a:extLst>
                </a:gridCol>
                <a:gridCol w="2590912">
                  <a:extLst>
                    <a:ext uri="{9D8B030D-6E8A-4147-A177-3AD203B41FA5}">
                      <a16:colId xmlns:a16="http://schemas.microsoft.com/office/drawing/2014/main" val="1550433633"/>
                    </a:ext>
                  </a:extLst>
                </a:gridCol>
              </a:tblGrid>
              <a:tr h="4455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컬럼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89227"/>
                  </a:ext>
                </a:extLst>
              </a:tr>
              <a:tr h="4455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Hashtags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tag</a:t>
                      </a:r>
                      <a:r>
                        <a:rPr lang="en-US" dirty="0"/>
                        <a:t>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고유한 태그 이름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16220"/>
                  </a:ext>
                </a:extLst>
              </a:tr>
              <a:tr h="17822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/>
                        <a:t>Post_Hashtags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(post\_id, hashtag\_id)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두 컬럼을 **복합 기본 키</a:t>
                      </a:r>
                      <a:r>
                        <a:rPr lang="en-US" altLang="ko-KR" dirty="0"/>
                        <a:t>(Composite PK)**</a:t>
                      </a:r>
                      <a:r>
                        <a:rPr lang="ko-KR" altLang="en-US" dirty="0"/>
                        <a:t>로 설정하여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중복 </a:t>
                      </a:r>
                      <a:r>
                        <a:rPr lang="ko-KR" altLang="en-US" dirty="0" err="1"/>
                        <a:t>태깅</a:t>
                      </a:r>
                      <a:r>
                        <a:rPr lang="ko-KR" altLang="en-US" dirty="0"/>
                        <a:t> 방지 및 빠른 검색 인덱스를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59411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5C95768-F96B-4281-F6BD-93B3A087BA7D}"/>
              </a:ext>
            </a:extLst>
          </p:cNvPr>
          <p:cNvSpPr txBox="1"/>
          <p:nvPr/>
        </p:nvSpPr>
        <p:spPr>
          <a:xfrm>
            <a:off x="11595100" y="6019284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해시태그 </a:t>
            </a:r>
            <a:r>
              <a:rPr lang="en-US" altLang="ko-KR" dirty="0"/>
              <a:t>(</a:t>
            </a:r>
            <a:r>
              <a:rPr lang="ko-KR" altLang="en-US" dirty="0"/>
              <a:t>검색 기능</a:t>
            </a:r>
            <a:r>
              <a:rPr lang="en-US" altLang="ko-KR" dirty="0"/>
              <a:t>) </a:t>
            </a:r>
            <a:r>
              <a:rPr lang="ko-KR" altLang="en-US" dirty="0"/>
              <a:t>다대다 관계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D7FA910-1299-8626-A027-FD8B06F4280B}"/>
              </a:ext>
            </a:extLst>
          </p:cNvPr>
          <p:cNvSpPr/>
          <p:nvPr/>
        </p:nvSpPr>
        <p:spPr>
          <a:xfrm rot="20483188">
            <a:off x="9204054" y="3896944"/>
            <a:ext cx="1141767" cy="259504"/>
          </a:xfrm>
          <a:prstGeom prst="rightArrow">
            <a:avLst>
              <a:gd name="adj1" fmla="val 50000"/>
              <a:gd name="adj2" fmla="val 1104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1D7C54B-0502-3503-D605-A4FDC259B2E1}"/>
              </a:ext>
            </a:extLst>
          </p:cNvPr>
          <p:cNvSpPr/>
          <p:nvPr/>
        </p:nvSpPr>
        <p:spPr>
          <a:xfrm rot="9630010">
            <a:off x="9285693" y="4313104"/>
            <a:ext cx="1113063" cy="253349"/>
          </a:xfrm>
          <a:prstGeom prst="rightArrow">
            <a:avLst>
              <a:gd name="adj1" fmla="val 50000"/>
              <a:gd name="adj2" fmla="val 12148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8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0566-C80C-E358-20BD-F384ECFE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1D0BD1-F1D5-5341-E837-3FB9AF51CDF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95F9F8E-EB2A-DB8C-104C-BBACED81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71FBF0-5A1C-1538-3398-74138F16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051169-E28A-EFA6-FC76-7ECA8F2E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17C729-9D40-1DD1-B726-269876DB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95A338B-8E60-061F-CF03-5B8C68EE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71" y="644071"/>
            <a:ext cx="16916400" cy="901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B55EFFC-F575-72DE-42EA-303E03C49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6F20F9-3EB4-2D8F-8327-5B99B625D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4DBCA5C-68C6-0AB1-D8D2-7CCDFCE08230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732D53D-6DF6-E28A-B526-BC7CCE9BD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F230F00-2986-D0C8-348C-D7DC38AAE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593C9BE-C3F5-E450-2ABC-E92D7ACE3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4AB0B45-268D-1ABC-1639-529240B7B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C8D8D62-B413-055E-502F-66F7F69EA78B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0603693-B800-48ED-C20A-2C55C45C364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A4C0C75-3346-E9FC-9EFE-3DF6BBA53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FF5396FC-642D-BBFC-C741-538BCEA1422F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7AB4CBF-8E9C-8277-185A-F320E46B8E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B98CA0A8-046D-FDD2-A64A-C9570B99B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75F028B-3D1C-2F0F-BA9C-BC8E37FF2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E50EA6-81AB-4AD4-2B86-5AF12411B205}"/>
              </a:ext>
            </a:extLst>
          </p:cNvPr>
          <p:cNvSpPr txBox="1"/>
          <p:nvPr/>
        </p:nvSpPr>
        <p:spPr>
          <a:xfrm>
            <a:off x="2745494" y="2317234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지원 및 데이터 보안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15002F-7F86-5619-6877-7CB46DED1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33524"/>
              </p:ext>
            </p:extLst>
          </p:nvPr>
        </p:nvGraphicFramePr>
        <p:xfrm>
          <a:off x="901702" y="3403600"/>
          <a:ext cx="7607298" cy="4479622"/>
        </p:xfrm>
        <a:graphic>
          <a:graphicData uri="http://schemas.openxmlformats.org/drawingml/2006/table">
            <a:tbl>
              <a:tblPr/>
              <a:tblGrid>
                <a:gridCol w="2535766">
                  <a:extLst>
                    <a:ext uri="{9D8B030D-6E8A-4147-A177-3AD203B41FA5}">
                      <a16:colId xmlns:a16="http://schemas.microsoft.com/office/drawing/2014/main" val="3943374218"/>
                    </a:ext>
                  </a:extLst>
                </a:gridCol>
                <a:gridCol w="2535766">
                  <a:extLst>
                    <a:ext uri="{9D8B030D-6E8A-4147-A177-3AD203B41FA5}">
                      <a16:colId xmlns:a16="http://schemas.microsoft.com/office/drawing/2014/main" val="4175440877"/>
                    </a:ext>
                  </a:extLst>
                </a:gridCol>
                <a:gridCol w="2535766">
                  <a:extLst>
                    <a:ext uri="{9D8B030D-6E8A-4147-A177-3AD203B41FA5}">
                      <a16:colId xmlns:a16="http://schemas.microsoft.com/office/drawing/2014/main" val="3093322338"/>
                    </a:ext>
                  </a:extLst>
                </a:gridCol>
              </a:tblGrid>
              <a:tr h="327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영역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테이블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컬럼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구현된 보안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관리 요소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9552"/>
                  </a:ext>
                </a:extLst>
              </a:tr>
              <a:tr h="1063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보안</a:t>
                      </a:r>
                      <a:endParaRPr lang="ko-KR" alt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/>
                        <a:t>Users.hashed_password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/>
                        <a:t>Spring Security</a:t>
                      </a:r>
                      <a:r>
                        <a:rPr lang="ko-KR" altLang="en-US" sz="1600"/>
                        <a:t>와 연동되는 </a:t>
                      </a:r>
                      <a:r>
                        <a:rPr lang="ko-KR" altLang="en-US" sz="1600" b="1"/>
                        <a:t>단방향 해시 암호화</a:t>
                      </a:r>
                      <a:r>
                        <a:rPr lang="ko-KR" altLang="en-US" sz="1600"/>
                        <a:t>를 적용하여 유출 시에도 안전한 비밀번호 관리가 가능합니다</a:t>
                      </a:r>
                      <a:r>
                        <a:rPr lang="en-US" altLang="ko-KR" sz="160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668066"/>
                  </a:ext>
                </a:extLst>
              </a:tr>
              <a:tr h="13056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/>
                        <a:t>파일 관리</a:t>
                      </a:r>
                      <a:endParaRPr lang="ko-KR" alt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Files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테이블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실제 파일은 서버 스토리지에 분리 저장하고</a:t>
                      </a:r>
                      <a:r>
                        <a:rPr lang="en-US" altLang="ko-KR" sz="1600" dirty="0"/>
                        <a:t>, DB</a:t>
                      </a:r>
                      <a:r>
                        <a:rPr lang="ko-KR" altLang="en-US" sz="1600" dirty="0"/>
                        <a:t>에는 </a:t>
                      </a:r>
                      <a:r>
                        <a:rPr lang="ko-KR" altLang="en-US" sz="1600" b="1" dirty="0"/>
                        <a:t>파일 </a:t>
                      </a:r>
                      <a:r>
                        <a:rPr lang="en-US" altLang="ko-KR" sz="1600" b="1" dirty="0"/>
                        <a:t>URL, </a:t>
                      </a:r>
                      <a:r>
                        <a:rPr lang="ko-KR" altLang="en-US" sz="1600" b="1" dirty="0"/>
                        <a:t>타입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크기</a:t>
                      </a:r>
                      <a:r>
                        <a:rPr lang="ko-KR" altLang="en-US" sz="1600" dirty="0"/>
                        <a:t>와 같은 </a:t>
                      </a:r>
                      <a:r>
                        <a:rPr lang="ko-KR" altLang="en-US" sz="1600" b="1" dirty="0"/>
                        <a:t>메타데이터</a:t>
                      </a:r>
                      <a:r>
                        <a:rPr lang="ko-KR" altLang="en-US" sz="1600" dirty="0"/>
                        <a:t>만 저장하여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부하를 줄였습니다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36196"/>
                  </a:ext>
                </a:extLst>
              </a:tr>
              <a:tr h="13056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Soft Delete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Comments, Posts </a:t>
                      </a:r>
                      <a:r>
                        <a:rPr lang="ko-KR" altLang="en-US" sz="1600"/>
                        <a:t>등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물리적 삭제 대신 논리적 삭제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>
                          <a:latin typeface="Courier New" panose="02070309020205020404" pitchFamily="49" charset="0"/>
                        </a:rPr>
                        <a:t>is_deleted</a:t>
                      </a:r>
                      <a:r>
                        <a:rPr lang="ko-KR" altLang="en-US" sz="1600" dirty="0"/>
                        <a:t> 컬럼 사용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통해 </a:t>
                      </a:r>
                      <a:r>
                        <a:rPr lang="ko-KR" altLang="en-US" sz="1600" b="1" dirty="0"/>
                        <a:t>관리자 페이지에서의 데이터 복구 기능</a:t>
                      </a:r>
                      <a:r>
                        <a:rPr lang="ko-KR" altLang="en-US" sz="1600" dirty="0"/>
                        <a:t>을 지원합니다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999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4812F4E-8CD5-7823-3D66-E2BC81743277}"/>
              </a:ext>
            </a:extLst>
          </p:cNvPr>
          <p:cNvSpPr txBox="1"/>
          <p:nvPr/>
        </p:nvSpPr>
        <p:spPr>
          <a:xfrm>
            <a:off x="2349500" y="8102159"/>
            <a:ext cx="4737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보안 및 파일 분리 관리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67273FD-927F-F89A-0B71-A3E420E3C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31122"/>
              </p:ext>
            </p:extLst>
          </p:nvPr>
        </p:nvGraphicFramePr>
        <p:xfrm>
          <a:off x="10287000" y="1743103"/>
          <a:ext cx="7099299" cy="419833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47525134"/>
                    </a:ext>
                  </a:extLst>
                </a:gridCol>
                <a:gridCol w="3132666">
                  <a:extLst>
                    <a:ext uri="{9D8B030D-6E8A-4147-A177-3AD203B41FA5}">
                      <a16:colId xmlns:a16="http://schemas.microsoft.com/office/drawing/2014/main" val="2442594719"/>
                    </a:ext>
                  </a:extLst>
                </a:gridCol>
                <a:gridCol w="2366433">
                  <a:extLst>
                    <a:ext uri="{9D8B030D-6E8A-4147-A177-3AD203B41FA5}">
                      <a16:colId xmlns:a16="http://schemas.microsoft.com/office/drawing/2014/main" val="4256795924"/>
                    </a:ext>
                  </a:extLst>
                </a:gridCol>
              </a:tblGrid>
              <a:tr h="252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테이블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컬럼 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제약 조건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설계 의도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00878"/>
                  </a:ext>
                </a:extLst>
              </a:tr>
              <a:tr h="10037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/>
                        <a:t>Users</a:t>
                      </a:r>
                      <a:endParaRPr 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user\_id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email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1"/>
                        <a:t>UNIQUE </a:t>
                      </a:r>
                      <a:r>
                        <a:rPr lang="ko-KR" altLang="en-US" sz="1500" b="1"/>
                        <a:t>제약 조건</a:t>
                      </a:r>
                      <a:r>
                        <a:rPr lang="ko-KR" altLang="en-US" sz="1500"/>
                        <a:t>을 설정하여 회원가입 시 중복된 </a:t>
                      </a:r>
                      <a:r>
                        <a:rPr lang="en-US" altLang="ko-KR" sz="1500"/>
                        <a:t>ID </a:t>
                      </a:r>
                      <a:r>
                        <a:rPr lang="ko-KR" altLang="en-US" sz="1500"/>
                        <a:t>및 이메일 생성을 원천적으로 방지합니다</a:t>
                      </a:r>
                      <a:r>
                        <a:rPr lang="en-US" altLang="ko-KR" sz="150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125488"/>
                  </a:ext>
                </a:extLst>
              </a:tr>
              <a:tr h="1191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/>
                        <a:t>Post_Likes</a:t>
                      </a:r>
                      <a:endParaRPr 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(post\_id, user\_id)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/>
                        <a:t>**복합 기본 키</a:t>
                      </a:r>
                      <a:r>
                        <a:rPr lang="en-US" altLang="ko-KR" sz="1500"/>
                        <a:t>(Composite PK)**</a:t>
                      </a:r>
                      <a:r>
                        <a:rPr lang="ko-KR" altLang="en-US" sz="1500"/>
                        <a:t>를 설정하여</a:t>
                      </a:r>
                      <a:r>
                        <a:rPr lang="en-US" altLang="ko-KR" sz="1500"/>
                        <a:t>, </a:t>
                      </a:r>
                      <a:r>
                        <a:rPr lang="ko-KR" altLang="en-US" sz="1500"/>
                        <a:t>한 사용자가 동일 게시글에 중복 좋아요를 누르는 것을 시스템적으로 차단합니다</a:t>
                      </a:r>
                      <a:r>
                        <a:rPr lang="en-US" altLang="ko-KR" sz="150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45203"/>
                  </a:ext>
                </a:extLst>
              </a:tr>
              <a:tr h="10037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/>
                        <a:t>모든 테이블</a:t>
                      </a:r>
                      <a:endParaRPr lang="ko-KR" alt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created\_at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updated\_at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1" dirty="0"/>
                        <a:t>TIMESTAMPTZ DEFAULT now()</a:t>
                      </a:r>
                      <a:r>
                        <a:rPr lang="ko-KR" altLang="en-US" sz="1500" dirty="0"/>
                        <a:t> 설정을 통해 데이터의 생성 및 수정 시점을 자동으로 관리하여 추적 가능성을 높였습니다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82935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19CF7A0-5126-2ECB-7664-ACC539828524}"/>
              </a:ext>
            </a:extLst>
          </p:cNvPr>
          <p:cNvSpPr txBox="1"/>
          <p:nvPr/>
        </p:nvSpPr>
        <p:spPr>
          <a:xfrm>
            <a:off x="12039600" y="6575641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 제약 조건 및 무결성 확보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8213D2E-D760-7076-BEF2-640445AD3176}"/>
              </a:ext>
            </a:extLst>
          </p:cNvPr>
          <p:cNvSpPr/>
          <p:nvPr/>
        </p:nvSpPr>
        <p:spPr>
          <a:xfrm rot="20483188">
            <a:off x="8765721" y="3708325"/>
            <a:ext cx="1231899" cy="292100"/>
          </a:xfrm>
          <a:prstGeom prst="rightArrow">
            <a:avLst>
              <a:gd name="adj1" fmla="val 50000"/>
              <a:gd name="adj2" fmla="val 1095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95E1E48-D9D2-B3D6-2632-5D46C74CFCFF}"/>
              </a:ext>
            </a:extLst>
          </p:cNvPr>
          <p:cNvSpPr/>
          <p:nvPr/>
        </p:nvSpPr>
        <p:spPr>
          <a:xfrm rot="9630010">
            <a:off x="8820974" y="4129676"/>
            <a:ext cx="1231899" cy="292100"/>
          </a:xfrm>
          <a:prstGeom prst="rightArrow">
            <a:avLst>
              <a:gd name="adj1" fmla="val 50000"/>
              <a:gd name="adj2" fmla="val 1138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3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93F8-69DF-543F-3BE2-800C324A8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B59E8D-63BC-B62B-5F0A-BD722544C6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B0C8092-ED33-B8F0-2123-DB4334D1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DE7C09-1D80-74D0-AB82-8E436468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F467C7-4A26-8BCC-278C-D90E4D6E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8C1AEC-62A2-58B1-6BD3-4D4A255E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546B36-A71A-F6CC-B793-E362433C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AD16644-6966-F1DF-F0A8-BC26DA38C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B98AEB-8A63-9969-9D2C-D2A8E499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01BE24-D029-F9A1-5EC2-1B9635267F0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DD44782-CDB8-A22F-211F-82B6F8C2A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9C5C593-8C58-F86F-BB85-3E1904461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521D843-C97F-004A-78DE-780A07EA3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127BC98C-AE4A-A2EC-82BD-899129CE1581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BDBE1CB-2219-486A-7248-DAE3E19555A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DCCED9E0-B4E2-8318-E0A9-8B9C5B4B9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3FFA7BB-2336-045B-AB1E-79D61B9E8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93F7154-4B7B-EA17-F30B-492CABC87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063E482-14A0-603D-EFF1-9A8173161AD1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(UI/UX)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32780-CD0D-1EAC-0EBD-FCCBBCE2CDF7}"/>
              </a:ext>
            </a:extLst>
          </p:cNvPr>
          <p:cNvSpPr txBox="1"/>
          <p:nvPr/>
        </p:nvSpPr>
        <p:spPr>
          <a:xfrm>
            <a:off x="5791200" y="3040201"/>
            <a:ext cx="9131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04 - 3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2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0A6F-6CF9-FFEF-CB9D-D948901C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AC9578-9757-93C0-88C6-0718CF4F13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0F86BF0-58BF-F6B8-338F-6F839660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545A3B-4099-D849-D4AF-FAC45F79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AF20D6-0712-06BC-706B-2E3A6CD4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F82822-7A65-FF3F-DAA4-DBAF28069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78584E8-0AB0-58D4-D063-A1D92C603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763532-2936-578E-F5A9-80DCC151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B39A524-0D11-E677-8633-8E9694435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A01C62B-2FE1-EA62-3606-D3A7B6866EC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740567E-3FF0-7750-1464-84FF4CE7A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2D6BD50-2A3C-9A59-E521-7527570F1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F08963D-1CCB-50C9-82A6-A12B12DD9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AF7D285-AFF3-0453-09E6-4F5BEAD67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E713C90-7902-E255-0742-C697FCCCA124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B788225-FE3B-9F5F-10AA-8C4D4F01B4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A65821D-4F72-01C1-EF37-0AB4993F50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816" y="689158"/>
            <a:ext cx="5308600" cy="814665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BBA5F21-1015-FA27-B219-784949406BC9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F71BF08-F814-1EE9-30A6-CB148B92BA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D752D8A9-06E5-8652-5240-D2AC2A6A8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9442" y="89535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C002F93-B890-14BD-8374-21215A6A1A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371421" y="1037056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DF77A-3B9D-CC79-315D-9284B8C4F682}"/>
              </a:ext>
            </a:extLst>
          </p:cNvPr>
          <p:cNvSpPr txBox="1"/>
          <p:nvPr/>
        </p:nvSpPr>
        <p:spPr>
          <a:xfrm>
            <a:off x="3287442" y="883968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9C52C5F-644D-A20A-B495-425F0DBCB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138" y="2815056"/>
            <a:ext cx="16159520" cy="36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BE00236-A987-4916-8C01-ADBD7FA4C7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564" y="1850915"/>
            <a:ext cx="5379000" cy="65051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FBA69A-3666-4A30-358F-8CBD1E10A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1025" y="1783719"/>
            <a:ext cx="4898176" cy="59817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28038E-FB7D-44FF-7FC0-771666638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20600" y="1850915"/>
            <a:ext cx="4648200" cy="58982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5501A8-89A8-2C43-4BEF-D19CCD182138}"/>
              </a:ext>
            </a:extLst>
          </p:cNvPr>
          <p:cNvSpPr txBox="1"/>
          <p:nvPr/>
        </p:nvSpPr>
        <p:spPr>
          <a:xfrm>
            <a:off x="13664100" y="7427187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초기 이미지</a:t>
            </a:r>
          </a:p>
        </p:txBody>
      </p:sp>
    </p:spTree>
    <p:extLst>
      <p:ext uri="{BB962C8B-B14F-4D97-AF65-F5344CB8AC3E}">
        <p14:creationId xmlns:p14="http://schemas.microsoft.com/office/powerpoint/2010/main" val="13721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54400" y="990600"/>
            <a:ext cx="952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 dirty="0">
                <a:solidFill>
                  <a:srgbClr val="4F565C"/>
                </a:solidFill>
                <a:latin typeface="Catamaran Medium"/>
              </a:rPr>
              <a:t>Code </a:t>
            </a:r>
            <a:r>
              <a:rPr lang="en-US" sz="1000" b="0" i="0" u="none" strike="noStrike" spc="100" dirty="0" err="1">
                <a:solidFill>
                  <a:srgbClr val="4F565C"/>
                </a:solidFill>
                <a:latin typeface="Catamaran Medium"/>
              </a:rPr>
              <a:t>hows</a:t>
            </a:r>
            <a:endParaRPr lang="en-US" sz="1000" b="0" i="0" u="none" strike="noStrike" spc="100" dirty="0">
              <a:solidFill>
                <a:srgbClr val="4F565C"/>
              </a:solidFill>
              <a:latin typeface="Catamaran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43800" y="1955800"/>
            <a:ext cx="1651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2300" y="20320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개요 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(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주제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, 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배경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, 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목적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) 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12300" y="34544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dirty="0"/>
              <a:t>개발 환경 및 일정 관리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43800" y="33782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2300" y="48768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4F565C"/>
                </a:solidFill>
                <a:ea typeface="NanumSquare Regular"/>
              </a:rPr>
              <a:t>개발 도구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43800" y="48006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2300" y="629920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4F565C"/>
                </a:solidFill>
                <a:ea typeface="NanumSquare Regular"/>
              </a:rPr>
              <a:t>프로그램 설계 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43800" y="62230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581400" y="5092700"/>
            <a:ext cx="70866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2971800"/>
            <a:ext cx="104775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4381500"/>
            <a:ext cx="104775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5803900"/>
            <a:ext cx="104775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7226300"/>
            <a:ext cx="104775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12300" y="772160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dirty="0"/>
              <a:t>프로젝트 회고 및 향후 계획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543800" y="76454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05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4368800"/>
            <a:ext cx="4876800" cy="1117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041650" y="4629150"/>
            <a:ext cx="139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목차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4711700"/>
            <a:ext cx="4064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689600" y="4838700"/>
            <a:ext cx="317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5229-D379-5641-81F6-8C9F4088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FCE63D-D175-3B14-0F63-BAA9322151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6757286-2D9D-6076-3FB5-A048965F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B97D7E-4C90-2A5C-76F8-1809D6CC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BD9810-7B66-8084-4F69-468EC6E5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8F702C-4E41-E0D9-10BF-E5A67816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7412539-7540-96CB-FBA6-93EA63BF1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F3F837-5488-CC02-F976-53EB4CDBF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46CC65-333A-28D5-46F0-5B077B3C3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F428BD4-437A-293A-4E94-0B8D78E66482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37408B3-B1BF-E088-D6A6-D18B74534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D576745-843C-28BA-FCAD-3D5630324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BA245AD-CFDF-9585-EF17-4D9F5DA02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BD35B62-600A-B25C-AC4D-20E579AE8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0AD2956-E080-9FA1-A2D7-1DE2A08773A1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387F53A-86E0-422E-44DF-EBA21003D4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139F51B-3993-23C3-C723-C82393C7F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726" y="663586"/>
            <a:ext cx="5357674" cy="857228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B0354515-8FF8-0F49-DBD3-F8AA42372497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26CA8FB-DFAA-4025-87E6-902FF1F630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CEF91F0F-869D-C57C-B38A-757CD99D1B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9507" y="969569"/>
            <a:ext cx="311720" cy="32146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F251E63-0214-2AC7-D202-397F22B3CE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72221" y="1003048"/>
            <a:ext cx="243530" cy="136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DEA5D5-E1B7-1403-D97E-AEDB2ADB4B15}"/>
              </a:ext>
            </a:extLst>
          </p:cNvPr>
          <p:cNvSpPr txBox="1"/>
          <p:nvPr/>
        </p:nvSpPr>
        <p:spPr>
          <a:xfrm>
            <a:off x="4268803" y="813485"/>
            <a:ext cx="35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C0A781-232E-4C0B-4AC5-7DE2405880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1737874"/>
            <a:ext cx="6721118" cy="68149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CAA75B-4EE3-0CFA-E5F7-80F2AB1D5B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1587500"/>
            <a:ext cx="6588012" cy="6946900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0FF84EE0-7E75-B7E2-7EA6-43C836661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500E6-FA31-681D-9E8B-FC3817FD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ACA5B7-E742-CE2A-3822-35FD49A400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204FDC9-3BC7-CDDC-1804-B057271E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9B89F9-174B-C74D-FB46-5FD94258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8C1F91-72C9-3BB4-8692-17DCFC8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180DF1-F913-F2DE-1235-AB444971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66E86A-566C-062E-BAD6-68392AAA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B1EFD1-0E42-8C0A-2044-887822BBA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8D03B9-10A7-9E5F-4D34-8878AACEE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83F6BAB-2C2D-4BE9-F7F8-065BFC104C6E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4373EED-84D6-16C7-A3AE-455D7DDB4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7CDC0A4-5814-F797-ED36-66AFFE1C5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C3D3324-A9F7-C22B-320F-C6AD5FA9B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768866D-6AB3-BB27-9ACC-5D7AEBA58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267BB76-27EE-8743-5A7E-123BB5947F57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4F2526-78D5-C3BE-3B59-27AD2BB968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7ADB4C1-8EEA-F052-2227-ABA57D2CE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726" y="663586"/>
            <a:ext cx="5357674" cy="857228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588315A-D7D2-02D7-44BD-225E9E5B6C90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36B7994-544A-66E7-0F7C-EA18A293E1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CD0124DE-CCFA-8E95-8D0E-13638AA2F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9507" y="969569"/>
            <a:ext cx="311720" cy="32146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0F712805-285A-DB27-9774-27D07944B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72221" y="1003048"/>
            <a:ext cx="243530" cy="136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3FA8AF-1097-5B37-BBBA-97F6349A1121}"/>
              </a:ext>
            </a:extLst>
          </p:cNvPr>
          <p:cNvSpPr txBox="1"/>
          <p:nvPr/>
        </p:nvSpPr>
        <p:spPr>
          <a:xfrm>
            <a:off x="4268803" y="813485"/>
            <a:ext cx="35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4EA8412-20B3-BF46-B839-D435FCD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1489A05-3D6A-0DFC-F435-F126E7E6F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477" y="12413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617035976">
            <a:extLst>
              <a:ext uri="{FF2B5EF4-FFF2-40B4-BE49-F238E27FC236}">
                <a16:creationId xmlns:a16="http://schemas.microsoft.com/office/drawing/2014/main" id="{EFCEF1AF-0CC8-290B-5B90-E3050CC0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27" y="1584171"/>
            <a:ext cx="4815573" cy="76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FB19EAFE-C7BE-9279-2D49-5EC1F991B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2025587"/>
            <a:ext cx="31432546" cy="57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7" name="_x617035688">
            <a:extLst>
              <a:ext uri="{FF2B5EF4-FFF2-40B4-BE49-F238E27FC236}">
                <a16:creationId xmlns:a16="http://schemas.microsoft.com/office/drawing/2014/main" id="{732230DE-2808-89E6-52D4-F77493D6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482788"/>
            <a:ext cx="5145988" cy="51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1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개요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–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주제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배경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목적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A27A6-9FB6-BE88-7613-4BF49E7136B6}"/>
              </a:ext>
            </a:extLst>
          </p:cNvPr>
          <p:cNvSpPr txBox="1"/>
          <p:nvPr/>
        </p:nvSpPr>
        <p:spPr>
          <a:xfrm>
            <a:off x="7620000" y="3065601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01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7E51A3-0BD7-8E12-84A8-A2BE8D4DFB6D}"/>
              </a:ext>
            </a:extLst>
          </p:cNvPr>
          <p:cNvSpPr txBox="1"/>
          <p:nvPr/>
        </p:nvSpPr>
        <p:spPr>
          <a:xfrm>
            <a:off x="3819071" y="22707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주제 </a:t>
            </a:r>
            <a:r>
              <a:rPr lang="en-US" altLang="ko-KR" sz="2800" dirty="0"/>
              <a:t>(Topic)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723D31-3A04-8BE1-D3D5-5F0B240E2B03}"/>
              </a:ext>
            </a:extLst>
          </p:cNvPr>
          <p:cNvSpPr txBox="1"/>
          <p:nvPr/>
        </p:nvSpPr>
        <p:spPr>
          <a:xfrm>
            <a:off x="2146300" y="3504364"/>
            <a:ext cx="1348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사용자 인증 및 커뮤니티기능을 갖춘 블로그형 게시판 시스템 개발</a:t>
            </a:r>
            <a:endParaRPr lang="en-US" altLang="ko-KR" sz="3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D4021F-1269-5CDE-4618-07048C82F00C}"/>
              </a:ext>
            </a:extLst>
          </p:cNvPr>
          <p:cNvSpPr txBox="1"/>
          <p:nvPr/>
        </p:nvSpPr>
        <p:spPr>
          <a:xfrm>
            <a:off x="2273300" y="4916020"/>
            <a:ext cx="1394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사용자 인증</a:t>
            </a:r>
            <a:r>
              <a:rPr lang="en-US" altLang="ko-KR" sz="2400" dirty="0"/>
              <a:t>(</a:t>
            </a:r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r>
              <a:rPr lang="en-US" altLang="ko-KR" sz="2400" dirty="0"/>
              <a:t>) </a:t>
            </a:r>
            <a:r>
              <a:rPr lang="ko-KR" altLang="en-US" sz="2400" dirty="0"/>
              <a:t>기능을 통해 개인화된 게시글 생성 및 관리가 가능한 웹 기반 커뮤니티 플랫폼 구현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파일 첨부</a:t>
            </a:r>
            <a:r>
              <a:rPr lang="en-US" altLang="ko-KR" sz="2400" dirty="0"/>
              <a:t>, 2</a:t>
            </a:r>
            <a:r>
              <a:rPr lang="ko-KR" altLang="en-US" sz="2400" dirty="0"/>
              <a:t>계층 댓글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 등 다양한 상호작용 기능을 통합하여 사용자 경험</a:t>
            </a:r>
            <a:r>
              <a:rPr lang="en-US" altLang="ko-KR" sz="2400" dirty="0"/>
              <a:t>(UX)</a:t>
            </a:r>
            <a:r>
              <a:rPr lang="ko-KR" altLang="en-US" sz="2400" dirty="0"/>
              <a:t>을 향상시킴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관리자 페이지를 통한 게시물 삭제 및 복구 기능을 구현하여 서비스 운영 및 데이터 관리 역량 확보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1B7A7-4F05-DF96-C481-C59899116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522D53-CF8E-A333-6788-3CE21405A3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B41303A-1BA2-3645-A816-1CC9311C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F82827-7829-2C56-F420-3F2702D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3C0FAA-6249-DEC5-4013-D6C0C58E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D2CD2E-25A8-B420-7F67-2A80EA5E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EE4F3A-BD46-5DDC-8D29-4CB3F6AE7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B2BB66-D403-C114-9D5E-2C3084081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F63080-215F-7078-ACC6-8618E03E7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B5A83EC-A3CF-6F78-D918-9BF9E1AE61A1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7D263EA-D19B-4D9D-B243-5184F342D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F5E91A0-EB82-2383-AD05-019D0DA5CD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613BD55-3FC3-11AF-E214-A7321BCA6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C33F697-4EA2-AC4C-98CC-69392FA27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678569C-1F43-9ED1-040F-B704E4BDE459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A86DCDB-F637-98B6-6C1A-5531B64D1D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3BCEC9FF-514E-2933-1336-71897B9EF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3036B676-4FF1-9271-1274-6AEB8E1944C7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EFA20A3-E272-AE1F-DF3F-8628874C3D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5E1D7B10-55DC-7208-B2C8-57BC59A8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791B6408-595D-489A-FB89-3635B69A6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02CBB-CC43-B327-F82E-EA79B5A2DCE3}"/>
              </a:ext>
            </a:extLst>
          </p:cNvPr>
          <p:cNvSpPr txBox="1"/>
          <p:nvPr/>
        </p:nvSpPr>
        <p:spPr>
          <a:xfrm>
            <a:off x="3124200" y="2324100"/>
            <a:ext cx="253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배경 </a:t>
            </a:r>
            <a:r>
              <a:rPr lang="en-US" altLang="ko-KR" sz="2400" dirty="0"/>
              <a:t>(Background)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4A5120-3172-212E-281A-3C8A4BE49884}"/>
              </a:ext>
            </a:extLst>
          </p:cNvPr>
          <p:cNvSpPr txBox="1"/>
          <p:nvPr/>
        </p:nvSpPr>
        <p:spPr>
          <a:xfrm>
            <a:off x="4343400" y="544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2FFFFF-8F68-5A19-9BCD-09C3FCA20AEE}"/>
              </a:ext>
            </a:extLst>
          </p:cNvPr>
          <p:cNvSpPr txBox="1"/>
          <p:nvPr/>
        </p:nvSpPr>
        <p:spPr>
          <a:xfrm>
            <a:off x="1806122" y="3722814"/>
            <a:ext cx="14243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핵심 역량 확보의 필요성</a:t>
            </a:r>
            <a:r>
              <a:rPr lang="en-US" altLang="ko-KR" sz="2400" dirty="0"/>
              <a:t>:</a:t>
            </a:r>
            <a:r>
              <a:rPr lang="ko-KR" altLang="en-US" sz="2400" dirty="0"/>
              <a:t> 웹 개발의 기본인 </a:t>
            </a:r>
            <a:r>
              <a:rPr lang="en-US" altLang="ko-KR" sz="2400" dirty="0"/>
              <a:t>CRUD </a:t>
            </a:r>
            <a:r>
              <a:rPr lang="ko-KR" altLang="en-US" sz="2400" dirty="0"/>
              <a:t>로직을 넘어</a:t>
            </a:r>
            <a:r>
              <a:rPr lang="en-US" altLang="ko-KR" sz="2400" dirty="0"/>
              <a:t>, </a:t>
            </a:r>
            <a:r>
              <a:rPr lang="ko-KR" altLang="en-US" sz="2400" dirty="0"/>
              <a:t>인증</a:t>
            </a:r>
            <a:r>
              <a:rPr lang="en-US" altLang="ko-KR" sz="2400" dirty="0"/>
              <a:t>/</a:t>
            </a:r>
            <a:r>
              <a:rPr lang="ko-KR" altLang="en-US" sz="2400" dirty="0"/>
              <a:t>인가</a:t>
            </a:r>
            <a:r>
              <a:rPr lang="en-US" altLang="ko-KR" sz="2400" dirty="0"/>
              <a:t>(Authentication/Authorization), </a:t>
            </a:r>
            <a:r>
              <a:rPr lang="ko-KR" altLang="en-US" sz="2400" dirty="0"/>
              <a:t>데이터 관계 처리</a:t>
            </a:r>
            <a:r>
              <a:rPr lang="en-US" altLang="ko-KR" sz="2400" dirty="0"/>
              <a:t>(</a:t>
            </a:r>
            <a:r>
              <a:rPr lang="ko-KR" altLang="en-US" sz="2400" dirty="0"/>
              <a:t>댓글 계층 구조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)</a:t>
            </a:r>
            <a:r>
              <a:rPr lang="ko-KR" altLang="en-US" sz="2400" dirty="0"/>
              <a:t> 등 실제 서비스 운영에 필수적인 핵심 기능을 구현하고 통합하는 능력을 확보하고자 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실제 서비스 환경 이해</a:t>
            </a:r>
            <a:r>
              <a:rPr lang="en-US" altLang="ko-KR" sz="2400" dirty="0"/>
              <a:t>:</a:t>
            </a:r>
            <a:r>
              <a:rPr lang="ko-KR" altLang="en-US" sz="2400" dirty="0"/>
              <a:t> 사용자 관리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처리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데이터베이스 트랜잭션 등 복잡한 데이터 흐름을 이해하고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통해 서비스 개발의 전 과정을 체계적으로 경험하고자 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포트폴리오 고도화</a:t>
            </a:r>
            <a:r>
              <a:rPr lang="en-US" altLang="ko-KR" sz="2400" dirty="0"/>
              <a:t>:</a:t>
            </a:r>
            <a:r>
              <a:rPr lang="ko-KR" altLang="en-US" sz="2400" dirty="0"/>
              <a:t> 기본적인 </a:t>
            </a:r>
            <a:r>
              <a:rPr lang="en-US" altLang="ko-KR" sz="2400" dirty="0"/>
              <a:t>CRUD</a:t>
            </a:r>
            <a:r>
              <a:rPr lang="ko-KR" altLang="en-US" sz="2400" dirty="0"/>
              <a:t>를 넘어선 풍부한 기능 목록을 통해 개발 능력과 기술 스택에 대한 깊이 있는 이해도를 효과적으로 입증할 수 있는 개인 프로젝트의 기반을 구축하고자 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0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4F4A-2EA4-E197-D8F2-C223D6E6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F61B08-FEC6-6A4F-18D8-0BB02BDE4E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7D68EC6-B675-EFF3-656C-3DCC19A1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47DC958-B630-B6B6-2901-819E6908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77C432-54B2-1427-E39A-7263A522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5AFA9A-F763-7602-A22F-0DBD92BA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980FB4-ABBB-DAAC-7905-456410CA1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420FBD-131D-2746-B61B-B3D20555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6299200"/>
            <a:ext cx="8445500" cy="2336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72D0D2D-7B83-0CC1-A3FE-E3CAA3AD8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2756153-A653-EBE5-A2CD-3C08BDA4C196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3019F00-1267-7F68-AA43-2D75A17E1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1FD0A95-CE79-B88D-91A1-6A0442702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ED6C32-CBF4-059B-DA84-F2205939C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8594129-6825-06AB-F27F-B1DD83C61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F94276A-0120-2FF5-D75E-BBE9BEA11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600700" y="5092700"/>
            <a:ext cx="7086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7F7F1F8-48B7-E856-F55B-ADB0D31D6D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346700"/>
            <a:ext cx="8458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A422862-E0BE-55A5-3909-797AF2EC552D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6CEAF0-834B-7F68-A1FF-D5A6AA3C5B2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5AE14EAD-4A08-E516-6002-1C902C74AB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2286000"/>
            <a:ext cx="6985000" cy="11176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7E30F437-F77A-D982-857A-93C5FDD67F5F}"/>
              </a:ext>
            </a:extLst>
          </p:cNvPr>
          <p:cNvSpPr txBox="1"/>
          <p:nvPr/>
        </p:nvSpPr>
        <p:spPr>
          <a:xfrm>
            <a:off x="2565400" y="25146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3600" dirty="0"/>
              <a:t>목적 </a:t>
            </a:r>
            <a:r>
              <a:rPr lang="en-US" altLang="ko-KR" sz="3600" dirty="0"/>
              <a:t>(Purpose)</a:t>
            </a:r>
            <a:endParaRPr lang="ko-KR" altLang="en-US" sz="3600" dirty="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9B879AB-E693-9E34-A19C-B8B87C2BC7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023675B2-95E8-427C-E4C7-09767DBD3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2628900"/>
            <a:ext cx="406400" cy="4191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1B9AECF-70D4-06E5-A76E-8BAD3CC171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785100" y="2743200"/>
            <a:ext cx="317500" cy="1778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6DCB7112-0B81-ACB9-6A03-01553C489812}"/>
              </a:ext>
            </a:extLst>
          </p:cNvPr>
          <p:cNvSpPr txBox="1"/>
          <p:nvPr/>
        </p:nvSpPr>
        <p:spPr>
          <a:xfrm>
            <a:off x="1993900" y="6134100"/>
            <a:ext cx="60706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endParaRPr lang="en-US" sz="20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1EE1F7C-C5FF-E940-B6E1-356A3AA6FE94}"/>
              </a:ext>
            </a:extLst>
          </p:cNvPr>
          <p:cNvSpPr txBox="1"/>
          <p:nvPr/>
        </p:nvSpPr>
        <p:spPr>
          <a:xfrm>
            <a:off x="10038168" y="2708729"/>
            <a:ext cx="6883400" cy="436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실무 기능 </a:t>
            </a:r>
            <a:r>
              <a:rPr lang="en-US" altLang="ko-KR" sz="2400" dirty="0"/>
              <a:t>:</a:t>
            </a:r>
            <a:r>
              <a:rPr lang="ko-KR" altLang="en-US" sz="2400" dirty="0"/>
              <a:t> 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첨부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, 2</a:t>
            </a:r>
            <a:r>
              <a:rPr lang="ko-KR" altLang="en-US" sz="2400" dirty="0"/>
              <a:t>계층 댓글 구현 등 게시판의 필수 및 부가 기능을 오류 없이 완벽하게 구현하여 실제 서비스 수준의 완성도를 달성하기 위함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보안 및 관리 역량 확보</a:t>
            </a:r>
            <a:r>
              <a:rPr lang="en-US" altLang="ko-KR" sz="2400" dirty="0"/>
              <a:t>:</a:t>
            </a:r>
            <a:r>
              <a:rPr lang="ko-KR" altLang="en-US" sz="2400" dirty="0"/>
              <a:t> 관리자 페이지 구현 및 글 삭제</a:t>
            </a:r>
            <a:r>
              <a:rPr lang="en-US" altLang="ko-KR" sz="2400" dirty="0"/>
              <a:t>/</a:t>
            </a:r>
            <a:r>
              <a:rPr lang="ko-KR" altLang="en-US" sz="2400" dirty="0"/>
              <a:t>복구 기능을 통해 데이터 관리 프로세스 및 보안 개념을 적용하고 서비스 운영의 이해도를 높임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효율적인 데이터 관계 처리</a:t>
            </a:r>
            <a:r>
              <a:rPr lang="en-US" altLang="ko-KR" sz="2400" dirty="0"/>
              <a:t>:</a:t>
            </a:r>
            <a:r>
              <a:rPr lang="ko-KR" altLang="en-US" sz="2400" dirty="0"/>
              <a:t> 계층형 댓글 구조 및 게시물</a:t>
            </a:r>
            <a:r>
              <a:rPr lang="en-US" altLang="ko-KR" sz="2400" dirty="0"/>
              <a:t>-</a:t>
            </a:r>
            <a:r>
              <a:rPr lang="ko-KR" altLang="en-US" sz="2400" dirty="0"/>
              <a:t>사용자</a:t>
            </a:r>
            <a:r>
              <a:rPr lang="en-US" altLang="ko-KR" sz="2400" dirty="0"/>
              <a:t>-</a:t>
            </a:r>
            <a:r>
              <a:rPr lang="ko-KR" altLang="en-US" sz="2400" dirty="0"/>
              <a:t>좋아요 간의 데이터 관계를 효율적으로 설계하고 처리하는 설계를 구현</a:t>
            </a:r>
            <a:r>
              <a:rPr lang="en-US" altLang="ko-KR" sz="2400" dirty="0"/>
              <a:t>. </a:t>
            </a:r>
          </a:p>
        </p:txBody>
      </p:sp>
      <p:pic>
        <p:nvPicPr>
          <p:cNvPr id="7170" name="Picture 2" descr="React.js] React Icons 설치 및 사용법">
            <a:extLst>
              <a:ext uri="{FF2B5EF4-FFF2-40B4-BE49-F238E27FC236}">
                <a16:creationId xmlns:a16="http://schemas.microsoft.com/office/drawing/2014/main" id="{A398AD81-D13C-4266-6B8B-957AC41F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39" y="4240893"/>
            <a:ext cx="2281121" cy="17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telliJ IDEA - 위키백과, 우리 모두의 백과사전">
            <a:extLst>
              <a:ext uri="{FF2B5EF4-FFF2-40B4-BE49-F238E27FC236}">
                <a16:creationId xmlns:a16="http://schemas.microsoft.com/office/drawing/2014/main" id="{93B09DC7-7839-4C46-20C4-2FD02853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3561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ySQL] - MySQL이란?, 관계형 데이터베이스의 정의와 여러 가지 특징, 트랜잭션 정리">
            <a:extLst>
              <a:ext uri="{FF2B5EF4-FFF2-40B4-BE49-F238E27FC236}">
                <a16:creationId xmlns:a16="http://schemas.microsoft.com/office/drawing/2014/main" id="{1B8BA55A-5B34-98A8-DD96-13C17EB1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99" y="4224722"/>
            <a:ext cx="2670382" cy="16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1F3F32-F6A6-6124-51EA-858A3F822902}"/>
              </a:ext>
            </a:extLst>
          </p:cNvPr>
          <p:cNvSpPr txBox="1"/>
          <p:nvPr/>
        </p:nvSpPr>
        <p:spPr>
          <a:xfrm>
            <a:off x="1213887" y="7136493"/>
            <a:ext cx="7630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기술 스택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(React, </a:t>
            </a:r>
            <a:r>
              <a:rPr lang="en-US" altLang="ko-KR" sz="2000" dirty="0" err="1"/>
              <a:t>Intellij</a:t>
            </a:r>
            <a:r>
              <a:rPr lang="en-US" altLang="ko-KR" sz="2000" dirty="0"/>
              <a:t>, MySQL )</a:t>
            </a:r>
            <a:r>
              <a:rPr lang="ko-KR" altLang="en-US" sz="2000" dirty="0"/>
              <a:t>등을 활용하여 실무 수준의 코드를 작성하고 해당 기술에 대한 숙련도를 극대화함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4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35F0-B19D-14B2-6A05-5BC691521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04D7C1-2948-1415-9809-E4C3AB9447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56934A8-845D-7C83-5825-4ABDF314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6B589A-64F9-16A2-C8CD-3A559953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B6125A-18D3-BE78-3FED-C00F10EB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14DE39-B839-6F12-8847-F61C45C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FE10E8-1B5A-EC38-0F1E-9CC0A9699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1302FE0-7646-6CA0-D3F8-0A420BEF6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6AF63-5BF0-92F6-07F8-E05FA2433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3F5D077-64A8-2274-E839-55D48728A64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3E8F088-69D7-DB6A-4A23-29C80E7FC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2EF2648-9124-AC14-BC15-E47D9F528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16F3CAE-7DE5-77A7-1EA9-4D79B5DA7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11265D0-4462-63F4-4937-B59AA16D573A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26927D4-1A4D-699E-262B-A269F2F23F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B60ECB1D-BC78-E78A-0900-EDE77DDE3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08717EC-F551-16FB-ED8F-554009C518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5467EDF-542F-DA77-99BF-86E8A0E1AD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54F61E03-F0BC-2ACD-F490-839A9FC5DC8E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일정 관리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B924A-1A49-1ADC-CCB9-BAD8C4244893}"/>
              </a:ext>
            </a:extLst>
          </p:cNvPr>
          <p:cNvSpPr txBox="1"/>
          <p:nvPr/>
        </p:nvSpPr>
        <p:spPr>
          <a:xfrm>
            <a:off x="7620000" y="2855144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02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10C5-D4D4-D756-BBBD-6D8E7576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F994A0-A6A2-3A32-5A07-191977491B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CA8E939-25E4-F3F8-31EF-227C25DE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01A09F-0915-797D-122F-5CA25401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395515-91C9-E945-D9F5-84B49C59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581BD4-C1D7-3267-E1CE-7FD1488F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26FC93-70AC-77DC-CB89-4039AF7DA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ED7B13-C883-A320-F104-C37BBB7E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9AE3C42-1138-4A93-265B-D9691EB8B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635BFE3-8D59-06BB-4382-7A0AF8540DB5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774BADF-F35F-9A3B-9474-80C5437BC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69D760D-D310-A077-26BE-7031CC2C0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6542989-B803-B702-5ACD-4B133CF69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FE6F170-BAB6-F438-3EEE-6F5B34898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5A5FB5E-2ADB-6DF0-DE3F-2C048AEE6FD8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2821FA1-8838-E227-754F-36178BD350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951B45A6-0694-6369-2FAD-6DA316A71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A8D1DA1-79F2-3F8C-DCC1-5EF1568C36FD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D2EF8B0-4828-96CD-4DA0-8BC1FA4B69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5559A2A-F500-043F-1214-767ABB41B1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AFEA0004-2B43-4D59-12E9-A77650FAF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F26103-82E3-35FB-75B7-8AA7038A7837}"/>
              </a:ext>
            </a:extLst>
          </p:cNvPr>
          <p:cNvSpPr txBox="1"/>
          <p:nvPr/>
        </p:nvSpPr>
        <p:spPr>
          <a:xfrm>
            <a:off x="2598590" y="2197100"/>
            <a:ext cx="6668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WBS(Work Breakdown Structure)</a:t>
            </a:r>
            <a:endParaRPr lang="ko-KR" altLang="en-US" sz="28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D303011-BA93-5027-0A65-7E9A6C2C9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66929"/>
              </p:ext>
            </p:extLst>
          </p:nvPr>
        </p:nvGraphicFramePr>
        <p:xfrm>
          <a:off x="2225336" y="3588921"/>
          <a:ext cx="13433426" cy="42913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75758">
                  <a:extLst>
                    <a:ext uri="{9D8B030D-6E8A-4147-A177-3AD203B41FA5}">
                      <a16:colId xmlns:a16="http://schemas.microsoft.com/office/drawing/2014/main" val="1353051832"/>
                    </a:ext>
                  </a:extLst>
                </a:gridCol>
                <a:gridCol w="3062639">
                  <a:extLst>
                    <a:ext uri="{9D8B030D-6E8A-4147-A177-3AD203B41FA5}">
                      <a16:colId xmlns:a16="http://schemas.microsoft.com/office/drawing/2014/main" val="3136192945"/>
                    </a:ext>
                  </a:extLst>
                </a:gridCol>
                <a:gridCol w="6180429">
                  <a:extLst>
                    <a:ext uri="{9D8B030D-6E8A-4147-A177-3AD203B41FA5}">
                      <a16:colId xmlns:a16="http://schemas.microsoft.com/office/drawing/2014/main" val="9203381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2709169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핵심 기여 영역 </a:t>
                      </a:r>
                      <a:r>
                        <a:rPr lang="en-US" altLang="ko-KR" dirty="0"/>
                        <a:t>(Role Focus)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 성과 및 기술적 난이도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</a:t>
                      </a:r>
                      <a:r>
                        <a:rPr lang="ko-KR" altLang="en-US" dirty="0" err="1"/>
                        <a:t>달성률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59446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핵심 콘텐츠 관리 </a:t>
                      </a:r>
                      <a:endParaRPr lang="en-US" altLang="ko-KR" dirty="0"/>
                    </a:p>
                    <a:p>
                      <a:pPr algn="ctr">
                        <a:buNone/>
                      </a:pPr>
                      <a:r>
                        <a:rPr lang="en-US" altLang="ko-KR" dirty="0"/>
                        <a:t>(CRUD &amp; Admin)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게시물 등록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수정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삭제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파일 첨부</a:t>
                      </a:r>
                      <a:r>
                        <a:rPr lang="ko-KR" altLang="en-US" dirty="0"/>
                        <a:t> 로직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관리자 페이지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Soft Delete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b="1" dirty="0"/>
                        <a:t>데이터 복구</a:t>
                      </a:r>
                      <a:r>
                        <a:rPr lang="ko-KR" altLang="en-US" dirty="0"/>
                        <a:t> 기능 담당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66.67%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91625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정예빈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상호작용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(Interaction)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계층 댓글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대댓글</a:t>
                      </a:r>
                      <a:r>
                        <a:rPr lang="ko-KR" altLang="en-US" b="1" dirty="0"/>
                        <a:t> 처리</a:t>
                      </a:r>
                      <a:r>
                        <a:rPr lang="en-US" altLang="ko-KR" b="1" dirty="0"/>
                        <a:t>) API/UI </a:t>
                      </a:r>
                      <a:r>
                        <a:rPr lang="ko-KR" altLang="en-US" b="1" dirty="0"/>
                        <a:t>구현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dirty="0"/>
                        <a:t> 좋아요</a:t>
                      </a:r>
                      <a:r>
                        <a:rPr lang="en-US" altLang="ko-KR" dirty="0"/>
                        <a:t>(Like) </a:t>
                      </a:r>
                      <a:r>
                        <a:rPr lang="ko-KR" altLang="en-US" dirty="0"/>
                        <a:t>기능 및 관리자 데이터 조회 </a:t>
                      </a:r>
                      <a:r>
                        <a:rPr lang="ko-KR" altLang="en-US" b="1" dirty="0"/>
                        <a:t>테이블 뷰 컴포넌트</a:t>
                      </a:r>
                      <a:r>
                        <a:rPr lang="ko-KR" altLang="en-US" dirty="0"/>
                        <a:t> 구현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100.00%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88678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정해성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인증 및 보안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(Auth &amp; Security)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로그아웃 등 </a:t>
                      </a:r>
                      <a:r>
                        <a:rPr lang="en-US" altLang="ko-KR" b="1" dirty="0"/>
                        <a:t>JWT </a:t>
                      </a:r>
                      <a:r>
                        <a:rPr lang="ko-KR" altLang="en-US" b="1" dirty="0"/>
                        <a:t>기반 인증</a:t>
                      </a:r>
                      <a:r>
                        <a:rPr lang="ko-KR" altLang="en-US" dirty="0"/>
                        <a:t> 로직 담당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민감 데이터 암호화</a:t>
                      </a:r>
                      <a:r>
                        <a:rPr lang="ko-KR" altLang="en-US" dirty="0"/>
                        <a:t> 저장 로직 구현 및 첨부파일 관리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80.00%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69396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류민우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조회 및 분석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(Query &amp; Analysis)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게시물 조회</a:t>
                      </a:r>
                      <a:r>
                        <a:rPr lang="en-US" altLang="ko-KR" dirty="0"/>
                        <a:t>(DB </a:t>
                      </a:r>
                      <a:r>
                        <a:rPr lang="ko-KR" altLang="en-US" dirty="0"/>
                        <a:t>쿼리 최적화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검색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일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월별 방문자 수 그래프</a:t>
                      </a:r>
                      <a:r>
                        <a:rPr lang="ko-KR" altLang="en-US" dirty="0"/>
                        <a:t> 및 관리 대시보드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83.33%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4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1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C4A7-4CC1-ED21-0BB4-BFEC433B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73747E-1634-EA54-DB1E-7EDEAF1831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12B2077-8D4B-1B66-316D-0139537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3CC7B-729C-702A-0813-F16E69C0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84138B-FF09-53BD-B2DF-6DA1FC7A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B1EE84-6758-56A7-1C77-6DFCF52B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20CF4ED-5F59-9B21-7DBA-680AB424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6CEE0E-9188-3A07-866E-10398F1C7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D53895-43D3-A22F-0A49-1E9C26244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7AEDC0C-D622-712A-A99D-5F93A202C808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8DBB97A-863C-E253-A760-736D94847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2B4B84B-8E88-78A2-3F3D-2A36D778D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A7D4E99-8C2F-4566-B322-EACFAB667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C141592-04B6-9E38-1D61-5A85D68E3669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DD6E117-D770-88E0-79CB-F9B2200073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58850BB4-5117-2FE8-3D3C-47208D9A8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F08CA54-B646-FC1D-B94D-182C2BE57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220C9CF-9509-3A2D-0AFD-18197A3B85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EB09C64B-FDFD-CC3F-C1C6-17D3C4296EA6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개발 도구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58548-C8AC-A85F-1E58-EBE882BA8E3A}"/>
              </a:ext>
            </a:extLst>
          </p:cNvPr>
          <p:cNvSpPr txBox="1"/>
          <p:nvPr/>
        </p:nvSpPr>
        <p:spPr>
          <a:xfrm>
            <a:off x="7315200" y="2890252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03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00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1568</Words>
  <Application>Microsoft Office PowerPoint</Application>
  <PresentationFormat>사용자 지정</PresentationFormat>
  <Paragraphs>244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NanumSquare Regular</vt:lpstr>
      <vt:lpstr>Courier New</vt:lpstr>
      <vt:lpstr>Roboto</vt:lpstr>
      <vt:lpstr>NanumSquare ExtraBold</vt:lpstr>
      <vt:lpstr>Calibri</vt:lpstr>
      <vt:lpstr>Arial</vt:lpstr>
      <vt:lpstr>Catamaran Medium</vt:lpstr>
      <vt:lpstr>NanumSquare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codehows</dc:creator>
  <cp:lastModifiedBy>codehows</cp:lastModifiedBy>
  <cp:revision>25</cp:revision>
  <dcterms:created xsi:type="dcterms:W3CDTF">2006-08-16T00:00:00Z</dcterms:created>
  <dcterms:modified xsi:type="dcterms:W3CDTF">2025-09-29T12:00:09Z</dcterms:modified>
</cp:coreProperties>
</file>